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619B-7806-48F5-B35D-02B30B2D77BB}" type="datetimeFigureOut">
              <a:rPr lang="th-TH" smtClean="0"/>
              <a:pPr/>
              <a:t>12/04/62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3281-4931-4A97-8566-BB46505FEA1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619B-7806-48F5-B35D-02B30B2D77BB}" type="datetimeFigureOut">
              <a:rPr lang="th-TH" smtClean="0"/>
              <a:pPr/>
              <a:t>12/04/62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3281-4931-4A97-8566-BB46505FEA1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619B-7806-48F5-B35D-02B30B2D77BB}" type="datetimeFigureOut">
              <a:rPr lang="th-TH" smtClean="0"/>
              <a:pPr/>
              <a:t>12/04/62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3281-4931-4A97-8566-BB46505FEA1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619B-7806-48F5-B35D-02B30B2D77BB}" type="datetimeFigureOut">
              <a:rPr lang="th-TH" smtClean="0"/>
              <a:pPr/>
              <a:t>12/04/62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3281-4931-4A97-8566-BB46505FEA1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619B-7806-48F5-B35D-02B30B2D77BB}" type="datetimeFigureOut">
              <a:rPr lang="th-TH" smtClean="0"/>
              <a:pPr/>
              <a:t>12/04/62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3281-4931-4A97-8566-BB46505FEA1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619B-7806-48F5-B35D-02B30B2D77BB}" type="datetimeFigureOut">
              <a:rPr lang="th-TH" smtClean="0"/>
              <a:pPr/>
              <a:t>12/04/62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3281-4931-4A97-8566-BB46505FEA1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619B-7806-48F5-B35D-02B30B2D77BB}" type="datetimeFigureOut">
              <a:rPr lang="th-TH" smtClean="0"/>
              <a:pPr/>
              <a:t>12/04/62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3281-4931-4A97-8566-BB46505FEA1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619B-7806-48F5-B35D-02B30B2D77BB}" type="datetimeFigureOut">
              <a:rPr lang="th-TH" smtClean="0"/>
              <a:pPr/>
              <a:t>12/04/62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3281-4931-4A97-8566-BB46505FEA1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619B-7806-48F5-B35D-02B30B2D77BB}" type="datetimeFigureOut">
              <a:rPr lang="th-TH" smtClean="0"/>
              <a:pPr/>
              <a:t>12/04/62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3281-4931-4A97-8566-BB46505FEA1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619B-7806-48F5-B35D-02B30B2D77BB}" type="datetimeFigureOut">
              <a:rPr lang="th-TH" smtClean="0"/>
              <a:pPr/>
              <a:t>12/04/62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3281-4931-4A97-8566-BB46505FEA1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CD619B-7806-48F5-B35D-02B30B2D77BB}" type="datetimeFigureOut">
              <a:rPr lang="th-TH" smtClean="0"/>
              <a:pPr/>
              <a:t>12/04/62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63281-4931-4A97-8566-BB46505FEA15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D619B-7806-48F5-B35D-02B30B2D77BB}" type="datetimeFigureOut">
              <a:rPr lang="th-TH" smtClean="0"/>
              <a:pPr/>
              <a:t>12/04/62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63281-4931-4A97-8566-BB46505FEA15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ottery.co.th/year-256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ttery.co.th/lotto/16-12-61" TargetMode="External"/><Relationship Id="rId2" Type="http://schemas.openxmlformats.org/officeDocument/2006/relationships/hyperlink" Target="https://www.lottery.co.th/lotto/30-12-6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ottery.co.th/lotto/16-11-61" TargetMode="External"/><Relationship Id="rId4" Type="http://schemas.openxmlformats.org/officeDocument/2006/relationships/hyperlink" Target="https://www.lottery.co.th/lotto/1-12-61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ttery.co.th/lotto/16-10-61" TargetMode="External"/><Relationship Id="rId2" Type="http://schemas.openxmlformats.org/officeDocument/2006/relationships/hyperlink" Target="https://www.lottery.co.th/lotto/1-11-6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ottery.co.th/lotto/16-09-61" TargetMode="External"/><Relationship Id="rId4" Type="http://schemas.openxmlformats.org/officeDocument/2006/relationships/hyperlink" Target="https://www.lottery.co.th/lotto/1-10-61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ttery.co.th/lotto/16-08-61" TargetMode="External"/><Relationship Id="rId2" Type="http://schemas.openxmlformats.org/officeDocument/2006/relationships/hyperlink" Target="https://www.lottery.co.th/lotto/1-09-6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ottery.co.th/lotto/16-07-61" TargetMode="External"/><Relationship Id="rId4" Type="http://schemas.openxmlformats.org/officeDocument/2006/relationships/hyperlink" Target="https://www.lottery.co.th/lotto/1-08-61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ttery.co.th/lotto/16-06-61" TargetMode="External"/><Relationship Id="rId2" Type="http://schemas.openxmlformats.org/officeDocument/2006/relationships/hyperlink" Target="https://www.lottery.co.th/lotto/1-07-6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ottery.co.th/lotto/16-05-61" TargetMode="External"/><Relationship Id="rId4" Type="http://schemas.openxmlformats.org/officeDocument/2006/relationships/hyperlink" Target="https://www.lottery.co.th/lotto/1-06-6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ttery.co.th/lotto/16-04-61" TargetMode="External"/><Relationship Id="rId2" Type="http://schemas.openxmlformats.org/officeDocument/2006/relationships/hyperlink" Target="https://www.lottery.co.th/lotto/2-05-6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ottery.co.th/lotto/16-03-61" TargetMode="External"/><Relationship Id="rId4" Type="http://schemas.openxmlformats.org/officeDocument/2006/relationships/hyperlink" Target="https://www.lottery.co.th/lotto/1-04-6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ttery.co.th/lotto/16-02-61" TargetMode="External"/><Relationship Id="rId2" Type="http://schemas.openxmlformats.org/officeDocument/2006/relationships/hyperlink" Target="https://www.lottery.co.th/lotto/2-03-61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lottery.co.th/lotto/17-01-61" TargetMode="External"/><Relationship Id="rId4" Type="http://schemas.openxmlformats.org/officeDocument/2006/relationships/hyperlink" Target="https://www.lottery.co.th/lotto/1-02-6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ottery.co.th/year-2562" TargetMode="External"/><Relationship Id="rId2" Type="http://schemas.openxmlformats.org/officeDocument/2006/relationships/hyperlink" Target="https://www.lottery.co.th/year-256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page.line.me/oer1981h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755576" y="1340768"/>
            <a:ext cx="7772400" cy="1470025"/>
          </a:xfrm>
        </p:spPr>
        <p:txBody>
          <a:bodyPr>
            <a:normAutofit/>
          </a:bodyPr>
          <a:lstStyle/>
          <a:p>
            <a:r>
              <a:rPr lang="th-TH" sz="7200" b="1" u="sng" dirty="0">
                <a:solidFill>
                  <a:schemeClr val="accent1">
                    <a:lumMod val="75000"/>
                  </a:schemeClr>
                </a:solidFill>
                <a:latin typeface="TH Baijam" pitchFamily="2" charset="-34"/>
                <a:cs typeface="TH Baijam" pitchFamily="2" charset="-34"/>
              </a:rPr>
              <a:t>สถิติหวยออกปี </a:t>
            </a:r>
            <a:r>
              <a:rPr lang="en-US" sz="7200" b="1" u="sng" dirty="0" smtClean="0">
                <a:solidFill>
                  <a:schemeClr val="accent1">
                    <a:lumMod val="75000"/>
                  </a:schemeClr>
                </a:solidFill>
                <a:latin typeface="TH Baijam" pitchFamily="2" charset="-34"/>
                <a:cs typeface="TH Baijam" pitchFamily="2" charset="-34"/>
              </a:rPr>
              <a:t>2561</a:t>
            </a:r>
            <a:endParaRPr lang="th-TH" sz="7200" dirty="0">
              <a:solidFill>
                <a:schemeClr val="accent1">
                  <a:lumMod val="75000"/>
                </a:schemeClr>
              </a:solidFill>
              <a:latin typeface="TH Baijam" pitchFamily="2" charset="-34"/>
              <a:cs typeface="TH Baijam" pitchFamily="2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475656" y="3429000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th-TH" sz="4400" b="1" dirty="0">
                <a:solidFill>
                  <a:srgbClr val="FF0000"/>
                </a:solidFill>
                <a:latin typeface="TH Niramit AS" pitchFamily="2" charset="-34"/>
                <a:cs typeface="TH Niramit AS" pitchFamily="2" charset="-34"/>
              </a:rPr>
              <a:t> ตารางหวยออกปี </a:t>
            </a:r>
            <a:r>
              <a:rPr lang="en-US" sz="4400" b="1" dirty="0" smtClean="0">
                <a:solidFill>
                  <a:srgbClr val="FF0000"/>
                </a:solidFill>
                <a:latin typeface="TH Niramit AS" pitchFamily="2" charset="-34"/>
                <a:cs typeface="TH Niramit AS" pitchFamily="2" charset="-34"/>
              </a:rPr>
              <a:t>2561</a:t>
            </a:r>
          </a:p>
          <a:p>
            <a:r>
              <a:rPr lang="en-US" sz="4400" b="1" dirty="0" smtClean="0">
                <a:latin typeface="TH Niramit AS" pitchFamily="2" charset="-34"/>
                <a:cs typeface="TH Niramit AS" pitchFamily="2" charset="-34"/>
                <a:hlinkClick r:id="rId2"/>
              </a:rPr>
              <a:t>https://www.lottery.co.th/year-2561</a:t>
            </a:r>
            <a:endParaRPr lang="th-TH" sz="4400" b="1" dirty="0">
              <a:latin typeface="TH Niramit AS" pitchFamily="2" charset="-34"/>
              <a:cs typeface="TH Niramit AS" pitchFamily="2" charset="-34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395536" y="116632"/>
          <a:ext cx="8496944" cy="6361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  <a:gridCol w="2124236"/>
                <a:gridCol w="2124236"/>
              </a:tblGrid>
              <a:tr h="530161">
                <a:tc gridSpan="4">
                  <a:txBody>
                    <a:bodyPr/>
                    <a:lstStyle/>
                    <a:p>
                      <a:r>
                        <a:rPr lang="th-TH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hlinkClick r:id="rId2"/>
                        </a:rPr>
                        <a:t>ผล</a:t>
                      </a:r>
                      <a:r>
                        <a:rPr lang="th-TH" dirty="0">
                          <a:solidFill>
                            <a:schemeClr val="tx2">
                              <a:lumMod val="50000"/>
                            </a:schemeClr>
                          </a:solidFill>
                          <a:hlinkClick r:id="rId2"/>
                        </a:rPr>
                        <a:t>สลากกินแบ่งรัฐบาล 30 ธันวาคม </a:t>
                      </a:r>
                      <a:r>
                        <a:rPr lang="th-TH" b="0" dirty="0">
                          <a:solidFill>
                            <a:schemeClr val="tx2">
                              <a:lumMod val="50000"/>
                            </a:schemeClr>
                          </a:solidFill>
                          <a:hlinkClick r:id="rId2"/>
                        </a:rPr>
                        <a:t>61</a:t>
                      </a:r>
                      <a:endParaRPr lang="th-TH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 dirty="0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735867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02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701 884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031 913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b="1" dirty="0">
                          <a:solidFill>
                            <a:schemeClr val="tx2">
                              <a:lumMod val="50000"/>
                            </a:schemeClr>
                          </a:solidFill>
                          <a:hlinkClick r:id="rId3"/>
                        </a:rPr>
                        <a:t>ผลสลากกินแบ่งรัฐบาล 16 ธันวาคม 61</a:t>
                      </a:r>
                      <a:endParaRPr lang="th-TH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356564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62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369 297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480 948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b="1" dirty="0">
                          <a:solidFill>
                            <a:schemeClr val="tx2">
                              <a:lumMod val="50000"/>
                            </a:schemeClr>
                          </a:solidFill>
                          <a:hlinkClick r:id="rId4"/>
                        </a:rPr>
                        <a:t>ผลสลากกินแบ่งรัฐบาล 1 ธันวาคม 61</a:t>
                      </a:r>
                      <a:endParaRPr lang="th-TH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021840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67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561 988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045 307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b="1" dirty="0">
                          <a:solidFill>
                            <a:schemeClr val="tx2">
                              <a:lumMod val="50000"/>
                            </a:schemeClr>
                          </a:solidFill>
                          <a:hlinkClick r:id="rId5"/>
                        </a:rPr>
                        <a:t>ผลสลากกินแบ่งรัฐบาล 16 พฤศจิกายน 61</a:t>
                      </a:r>
                      <a:endParaRPr lang="th-TH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989903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16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140 876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471 930</a:t>
                      </a:r>
                    </a:p>
                  </a:txBody>
                  <a:tcPr marL="30480" marR="3048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395536" y="116632"/>
          <a:ext cx="8496944" cy="6361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  <a:gridCol w="2124236"/>
                <a:gridCol w="2124236"/>
              </a:tblGrid>
              <a:tr h="530161">
                <a:tc gridSpan="4">
                  <a:txBody>
                    <a:bodyPr/>
                    <a:lstStyle/>
                    <a:p>
                      <a:r>
                        <a:rPr lang="th-TH" b="0" dirty="0">
                          <a:solidFill>
                            <a:schemeClr val="tx2">
                              <a:lumMod val="50000"/>
                            </a:schemeClr>
                          </a:solidFill>
                          <a:hlinkClick r:id="rId2"/>
                        </a:rPr>
                        <a:t>ผลสลากกินแบ่งรัฐบาล 1 พฤศจิกายน 61</a:t>
                      </a:r>
                      <a:endParaRPr lang="th-TH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149840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58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046 509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384 576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3"/>
                        </a:rPr>
                        <a:t>ผลสลากกินแบ่งรัฐบาล 16 ตุลาคม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200515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93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212 192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392 186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4"/>
                        </a:rPr>
                        <a:t>ผลสลากกินแบ่งรัฐบาล 1 ตุลาคม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452643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99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810 561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726 594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5"/>
                        </a:rPr>
                        <a:t>ผลสลากกินแบ่งรัฐบาล 16 กันยายน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149760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79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smtClean="0">
                          <a:latin typeface="inherit"/>
                        </a:rPr>
                        <a:t>155 </a:t>
                      </a:r>
                      <a:r>
                        <a:rPr lang="th-TH">
                          <a:latin typeface="inherit"/>
                        </a:rPr>
                        <a:t>297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323 539</a:t>
                      </a:r>
                    </a:p>
                  </a:txBody>
                  <a:tcPr marL="30480" marR="3048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395536" y="116632"/>
          <a:ext cx="8496944" cy="6361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  <a:gridCol w="2124236"/>
                <a:gridCol w="2124236"/>
              </a:tblGrid>
              <a:tr h="530161">
                <a:tc gridSpan="4">
                  <a:txBody>
                    <a:bodyPr/>
                    <a:lstStyle/>
                    <a:p>
                      <a:r>
                        <a:rPr lang="th-TH" b="0" dirty="0">
                          <a:solidFill>
                            <a:schemeClr val="tx2">
                              <a:lumMod val="50000"/>
                            </a:schemeClr>
                          </a:solidFill>
                          <a:hlinkClick r:id="rId2"/>
                        </a:rPr>
                        <a:t>ผลสลากกินแบ่งรัฐบาล 1 กันยายน 61</a:t>
                      </a:r>
                      <a:endParaRPr lang="th-TH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734510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26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202 097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512 464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3"/>
                        </a:rPr>
                        <a:t>ผลสลากกินแบ่งรัฐบาล 16 สิงหาคม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586117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10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815 591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670 340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4"/>
                        </a:rPr>
                        <a:t>ผลสลากกินแบ่งรัฐบาล 1 สิงหาคม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386602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78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549 726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903 832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5"/>
                        </a:rPr>
                        <a:t>ผลสลากกินแบ่งรัฐบาล 16 กรกฎาคม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596324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27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362 138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530 403</a:t>
                      </a:r>
                    </a:p>
                  </a:txBody>
                  <a:tcPr marL="30480" marR="3048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395536" y="116632"/>
          <a:ext cx="8496944" cy="6361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  <a:gridCol w="2124236"/>
                <a:gridCol w="2124236"/>
              </a:tblGrid>
              <a:tr h="530161">
                <a:tc gridSpan="4">
                  <a:txBody>
                    <a:bodyPr/>
                    <a:lstStyle/>
                    <a:p>
                      <a:r>
                        <a:rPr lang="th-TH" b="0" dirty="0">
                          <a:solidFill>
                            <a:schemeClr val="tx2">
                              <a:lumMod val="50000"/>
                            </a:schemeClr>
                          </a:solidFill>
                          <a:hlinkClick r:id="rId2"/>
                        </a:rPr>
                        <a:t>ผลสลากกินแบ่งรัฐบาล 1 กรกฎาคม 61</a:t>
                      </a:r>
                      <a:endParaRPr lang="th-TH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963623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83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210 217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901 429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3"/>
                        </a:rPr>
                        <a:t>ผลสลากกินแบ่งรัฐบาล 16 มิถุนายน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223131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46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132 868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432 507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4"/>
                        </a:rPr>
                        <a:t>ผลสลากกินแบ่งรัฐบาล 1 มิถุนายน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988117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95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248 650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553 310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5"/>
                        </a:rPr>
                        <a:t>ผลสลากกินแบ่งรัฐบาล 16 พฤษภาคม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075629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20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506 047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130 357</a:t>
                      </a:r>
                    </a:p>
                  </a:txBody>
                  <a:tcPr marL="30480" marR="3048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395536" y="116632"/>
          <a:ext cx="8496944" cy="6361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  <a:gridCol w="2124236"/>
                <a:gridCol w="2124236"/>
              </a:tblGrid>
              <a:tr h="530161">
                <a:tc gridSpan="4">
                  <a:txBody>
                    <a:bodyPr/>
                    <a:lstStyle/>
                    <a:p>
                      <a:r>
                        <a:rPr lang="th-TH" b="0" dirty="0">
                          <a:solidFill>
                            <a:schemeClr val="tx2">
                              <a:lumMod val="50000"/>
                            </a:schemeClr>
                          </a:solidFill>
                          <a:hlinkClick r:id="rId2"/>
                        </a:rPr>
                        <a:t>ผลสลากกินแบ่งรัฐบาล 2 พฤษภาคม 61</a:t>
                      </a:r>
                      <a:endParaRPr lang="th-TH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248038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85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225 602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980 527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3"/>
                        </a:rPr>
                        <a:t>ผลสลากกินแบ่งรัฐบาล 16 เมษายน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739229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60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076 526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273 654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4"/>
                        </a:rPr>
                        <a:t>ผลสลากกินแบ่งรัฐบาล 1 เมษายน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412073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85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924 638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787 131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5"/>
                        </a:rPr>
                        <a:t>ผลสลากกินแบ่งรัฐบาล 16 มีนาคม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218559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82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205 489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720 064</a:t>
                      </a:r>
                    </a:p>
                  </a:txBody>
                  <a:tcPr marL="30480" marR="3048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ยึดเนื้อหา 4"/>
          <p:cNvGraphicFramePr>
            <a:graphicFrameLocks noGrp="1"/>
          </p:cNvGraphicFramePr>
          <p:nvPr>
            <p:ph idx="1"/>
          </p:nvPr>
        </p:nvGraphicFramePr>
        <p:xfrm>
          <a:off x="395536" y="116632"/>
          <a:ext cx="8496944" cy="6361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  <a:gridCol w="2124236"/>
                <a:gridCol w="2124236"/>
              </a:tblGrid>
              <a:tr h="530161">
                <a:tc gridSpan="4">
                  <a:txBody>
                    <a:bodyPr/>
                    <a:lstStyle/>
                    <a:p>
                      <a:r>
                        <a:rPr lang="th-TH" b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hlinkClick r:id="rId2"/>
                        </a:rPr>
                        <a:t>ผลสลากกินแบ่งรัฐบาล 2 มีนาคม 61</a:t>
                      </a:r>
                      <a:endParaRPr lang="th-TH" b="0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759415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29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589 723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318 870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3"/>
                        </a:rPr>
                        <a:t>ผลสลากกินแบ่งรัฐบาล 16 กุมภาพันธ์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309915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39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230 748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007 388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4"/>
                        </a:rPr>
                        <a:t>ผลสลากกินแบ่งรัฐบาล 1 กุมภาพันธ์ 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026853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31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181 519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106 947</a:t>
                      </a:r>
                    </a:p>
                  </a:txBody>
                  <a:tcPr marL="30480" marR="30480" anchor="ctr"/>
                </a:tc>
              </a:tr>
              <a:tr h="530161">
                <a:tc gridSpan="4">
                  <a:txBody>
                    <a:bodyPr/>
                    <a:lstStyle/>
                    <a:p>
                      <a:r>
                        <a:rPr lang="th-TH" dirty="0">
                          <a:hlinkClick r:id="rId5"/>
                        </a:rPr>
                        <a:t>ผลสลากกินแบ่งรัฐบาล 17 มกราคม 2561</a:t>
                      </a:r>
                      <a:endParaRPr lang="th-TH" dirty="0"/>
                    </a:p>
                  </a:txBody>
                  <a:tcPr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h-TH"/>
                    </a:p>
                  </a:txBody>
                  <a:tcPr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รางวัลที่ 1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2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เลขท้าย 3 ตัว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b="1">
                          <a:latin typeface="inherit"/>
                        </a:rPr>
                        <a:t>เลขหน้า 3 ตัว</a:t>
                      </a:r>
                    </a:p>
                  </a:txBody>
                  <a:tcPr marL="30480" marR="30480" anchor="ctr"/>
                </a:tc>
              </a:tr>
              <a:tr h="530161"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203823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50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>
                          <a:latin typeface="inherit"/>
                        </a:rPr>
                        <a:t>236 397</a:t>
                      </a:r>
                    </a:p>
                  </a:txBody>
                  <a:tcPr marL="30480" marR="30480" anchor="ctr"/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th-TH" dirty="0">
                          <a:latin typeface="inherit"/>
                        </a:rPr>
                        <a:t>624 799</a:t>
                      </a:r>
                    </a:p>
                  </a:txBody>
                  <a:tcPr marL="30480" marR="3048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435280" cy="2074242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th-TH" sz="8000" b="1" dirty="0" smtClean="0">
                <a:latin typeface="TH Niramit AS" pitchFamily="2" charset="-34"/>
                <a:cs typeface="TH Niramit AS" pitchFamily="2" charset="-34"/>
              </a:rPr>
              <a:t>ดูสถิติหวยออกปี 2561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en-US" dirty="0" smtClean="0">
                <a:hlinkClick r:id="rId2"/>
              </a:rPr>
              <a:t>https://www.lottery.co.th/year-2561</a:t>
            </a:r>
            <a:endParaRPr lang="th-TH" dirty="0"/>
          </a:p>
        </p:txBody>
      </p:sp>
      <p:sp>
        <p:nvSpPr>
          <p:cNvPr id="5" name="TextBox 4"/>
          <p:cNvSpPr txBox="1"/>
          <p:nvPr/>
        </p:nvSpPr>
        <p:spPr>
          <a:xfrm>
            <a:off x="1043608" y="3212976"/>
            <a:ext cx="7056784" cy="138499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4400" b="1" dirty="0" smtClean="0">
                <a:latin typeface="TH Niramit AS" pitchFamily="2" charset="-34"/>
                <a:cs typeface="TH Niramit AS" pitchFamily="2" charset="-34"/>
              </a:rPr>
              <a:t>สถิติหวยออกประจำปี 2562 ดูได้ที่หน้า</a:t>
            </a:r>
          </a:p>
          <a:p>
            <a:pPr algn="ctr"/>
            <a:r>
              <a:rPr lang="en-US" sz="4000" dirty="0" smtClean="0">
                <a:latin typeface="TH Niramit AS" pitchFamily="2" charset="-34"/>
                <a:cs typeface="TH Niramit AS" pitchFamily="2" charset="-34"/>
                <a:hlinkClick r:id="rId3"/>
              </a:rPr>
              <a:t>https://www.lottery.co.th/year-2562</a:t>
            </a:r>
            <a:endParaRPr lang="th-TH" sz="4000" dirty="0"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6" name="รูปภาพ 5" descr="fyb2967g.png">
            <a:hlinkClick r:id="rId4"/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779912" y="5085184"/>
            <a:ext cx="1440160" cy="14401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680</Words>
  <Application>Microsoft Office PowerPoint</Application>
  <PresentationFormat>นำเสนอทางหน้าจอ (4:3)</PresentationFormat>
  <Paragraphs>222</Paragraphs>
  <Slides>8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8</vt:i4>
      </vt:variant>
    </vt:vector>
  </HeadingPairs>
  <TitlesOfParts>
    <vt:vector size="9" baseType="lpstr">
      <vt:lpstr>ชุดรูปแบบของ Office</vt:lpstr>
      <vt:lpstr>สถิติหวยออกปี 2561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ดูสถิติหวยออกปี 2561 https://www.lottery.co.th/year-2561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สถิติหวยออกปี 2561</dc:title>
  <dc:creator>Windows User</dc:creator>
  <cp:keywords>สถิติหวยปี2561;หวยออก</cp:keywords>
  <cp:lastModifiedBy>Windows User</cp:lastModifiedBy>
  <cp:revision>4</cp:revision>
  <dcterms:created xsi:type="dcterms:W3CDTF">2019-02-27T17:55:12Z</dcterms:created>
  <dcterms:modified xsi:type="dcterms:W3CDTF">2019-04-12T08:28:32Z</dcterms:modified>
</cp:coreProperties>
</file>